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47" r:id="rId2"/>
    <p:sldId id="350" r:id="rId3"/>
    <p:sldId id="384" r:id="rId4"/>
    <p:sldId id="428" r:id="rId5"/>
    <p:sldId id="383" r:id="rId6"/>
    <p:sldId id="378" r:id="rId7"/>
    <p:sldId id="385" r:id="rId8"/>
    <p:sldId id="426" r:id="rId9"/>
    <p:sldId id="389" r:id="rId10"/>
    <p:sldId id="387" r:id="rId11"/>
    <p:sldId id="379" r:id="rId12"/>
    <p:sldId id="381" r:id="rId13"/>
    <p:sldId id="430" r:id="rId14"/>
    <p:sldId id="431" r:id="rId15"/>
    <p:sldId id="432" r:id="rId16"/>
    <p:sldId id="433" r:id="rId17"/>
    <p:sldId id="434" r:id="rId18"/>
    <p:sldId id="436" r:id="rId19"/>
    <p:sldId id="437" r:id="rId20"/>
    <p:sldId id="435" r:id="rId21"/>
    <p:sldId id="390" r:id="rId22"/>
    <p:sldId id="391" r:id="rId23"/>
    <p:sldId id="393" r:id="rId24"/>
    <p:sldId id="392" r:id="rId25"/>
    <p:sldId id="360" r:id="rId26"/>
    <p:sldId id="408" r:id="rId27"/>
    <p:sldId id="409" r:id="rId28"/>
    <p:sldId id="425" r:id="rId29"/>
    <p:sldId id="410" r:id="rId30"/>
    <p:sldId id="411" r:id="rId31"/>
    <p:sldId id="412" r:id="rId32"/>
    <p:sldId id="413" r:id="rId33"/>
    <p:sldId id="414" r:id="rId34"/>
    <p:sldId id="416" r:id="rId35"/>
    <p:sldId id="439" r:id="rId36"/>
    <p:sldId id="417" r:id="rId37"/>
    <p:sldId id="440" r:id="rId38"/>
    <p:sldId id="441" r:id="rId39"/>
    <p:sldId id="442" r:id="rId40"/>
    <p:sldId id="443" r:id="rId41"/>
    <p:sldId id="424" r:id="rId42"/>
    <p:sldId id="423" r:id="rId43"/>
    <p:sldId id="429" r:id="rId44"/>
    <p:sldId id="438" r:id="rId45"/>
    <p:sldId id="422" r:id="rId46"/>
    <p:sldId id="397" r:id="rId47"/>
    <p:sldId id="399" r:id="rId48"/>
    <p:sldId id="400" r:id="rId49"/>
    <p:sldId id="401" r:id="rId50"/>
    <p:sldId id="444" r:id="rId51"/>
    <p:sldId id="402" r:id="rId52"/>
    <p:sldId id="403" r:id="rId53"/>
    <p:sldId id="405" r:id="rId54"/>
    <p:sldId id="404" r:id="rId55"/>
    <p:sldId id="40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41" autoAdjust="0"/>
  </p:normalViewPr>
  <p:slideViewPr>
    <p:cSldViewPr>
      <p:cViewPr>
        <p:scale>
          <a:sx n="100" d="100"/>
          <a:sy n="100" d="100"/>
        </p:scale>
        <p:origin x="-1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71C4-E54F-244D-820D-D3DE95A62215}" type="datetimeFigureOut">
              <a:rPr lang="en-US" smtClean="0"/>
              <a:t>10/9/13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4CAD-B612-6A45-A4C6-4A5233F2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8691-7807-6B49-9370-AF7F7F0E64A9}" type="datetimeFigureOut">
              <a:rPr lang="en-US" smtClean="0"/>
              <a:t>10/9/13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3CE-5D39-144A-989C-44686202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2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33CE-5D39-144A-989C-44686202B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E2809-B429-432F-A0DA-654194136896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11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E2809-B429-432F-A0DA-654194136896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13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E2809-B429-432F-A0DA-654194136896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14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E2809-B429-432F-A0DA-654194136896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15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17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18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20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CD568C-86CA-334F-B1C3-3CA0C5F85FB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CD568C-86CA-334F-B1C3-3CA0C5F85FBE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CD568C-86CA-334F-B1C3-3CA0C5F85FBE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6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7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8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9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C4C12-7210-41DD-92D3-C3494C1B45F8}" type="slidenum">
              <a:rPr lang="en-US" smtClean="0">
                <a:latin typeface="Arial" charset="0"/>
                <a:ea typeface="ＭＳ Ｐゴシック"/>
                <a:cs typeface="ＭＳ Ｐゴシック"/>
              </a:rPr>
              <a:pPr/>
              <a:t>10</a:t>
            </a:fld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FB879"/>
                </a:solidFill>
              </a:defRPr>
            </a:lvl1pPr>
          </a:lstStyle>
          <a:p>
            <a:r>
              <a:rPr lang="en-US" smtClean="0"/>
              <a:t>ASEN 5090 Axelrad and Larson</a:t>
            </a:r>
            <a:endParaRPr lang="en-US" dirty="0"/>
          </a:p>
        </p:txBody>
      </p:sp>
      <p:pic>
        <p:nvPicPr>
          <p:cNvPr id="10" name="Picture 9" descr="UCB_logo-horiz_WHT–smal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6159326"/>
            <a:ext cx="2247900" cy="5337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gif"/><Relationship Id="rId3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MULTIPATH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22313" y="609601"/>
            <a:ext cx="7772400" cy="37973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ASEN 5090 Lecture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15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52578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900">
                <a:latin typeface="Comic Sans MS" charset="0"/>
              </a:rPr>
              <a:t> </a:t>
            </a:r>
          </a:p>
          <a:p>
            <a:r>
              <a:rPr lang="en-US" sz="900">
                <a:latin typeface="Comic Sans MS" charset="0"/>
              </a:rPr>
              <a:t>ASEN 5090 LECTURE NOTES – LARSON, AXELRAD    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81000"/>
            <a:ext cx="2306638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-152400" y="381000"/>
            <a:ext cx="4876800" cy="3505200"/>
            <a:chOff x="0" y="304800"/>
            <a:chExt cx="4876800" cy="3505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304800"/>
              <a:ext cx="4470400" cy="34036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3505200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9400" y="762000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67000"/>
            <a:ext cx="462553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if you want to get rid of multipath – what do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5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Avoiding and reducing multipath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1"/>
            <a:ext cx="5878513" cy="5334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/>
                <a:cs typeface="ＭＳ Ｐゴシック"/>
              </a:rPr>
              <a:t>Antenna based mitigation </a:t>
            </a:r>
          </a:p>
          <a:p>
            <a:pPr lvl="1" eaLnBrk="1" hangingPunct="1"/>
            <a:r>
              <a:rPr lang="en-US" dirty="0" smtClean="0">
                <a:ea typeface="ＭＳ Ｐゴシック"/>
                <a:cs typeface="ＭＳ Ｐゴシック"/>
              </a:rPr>
              <a:t>RHCP </a:t>
            </a:r>
            <a:r>
              <a:rPr lang="en-US" dirty="0" err="1" smtClean="0">
                <a:ea typeface="ＭＳ Ｐゴシック"/>
                <a:cs typeface="ＭＳ Ｐゴシック"/>
              </a:rPr>
              <a:t>vs</a:t>
            </a:r>
            <a:r>
              <a:rPr lang="en-US" dirty="0" smtClean="0">
                <a:ea typeface="ＭＳ Ｐゴシック"/>
                <a:cs typeface="ＭＳ Ｐゴシック"/>
              </a:rPr>
              <a:t> LHCP </a:t>
            </a:r>
          </a:p>
          <a:p>
            <a:pPr lvl="1" eaLnBrk="1" hangingPunct="1"/>
            <a:r>
              <a:rPr lang="en-US" dirty="0" smtClean="0">
                <a:ea typeface="ＭＳ Ｐゴシック"/>
                <a:cs typeface="ＭＳ Ｐゴシック"/>
              </a:rPr>
              <a:t>Ground planes and choke rings </a:t>
            </a:r>
          </a:p>
          <a:p>
            <a:pPr eaLnBrk="1" hangingPunct="1"/>
            <a:r>
              <a:rPr lang="en-US" dirty="0" smtClean="0">
                <a:ea typeface="ＭＳ Ｐゴシック"/>
                <a:cs typeface="ＭＳ Ｐゴシック"/>
              </a:rPr>
              <a:t>Siting - install GPS sites away from reflecting materials </a:t>
            </a:r>
          </a:p>
          <a:p>
            <a:pPr eaLnBrk="1" hangingPunct="1"/>
            <a:r>
              <a:rPr lang="en-US" dirty="0" smtClean="0">
                <a:ea typeface="ＭＳ Ｐゴシック"/>
                <a:cs typeface="ＭＳ Ｐゴシック"/>
              </a:rPr>
              <a:t>Improved receiver technology </a:t>
            </a:r>
          </a:p>
          <a:p>
            <a:pPr lvl="1" eaLnBrk="1" hangingPunct="1"/>
            <a:r>
              <a:rPr lang="en-US" dirty="0" smtClean="0">
                <a:ea typeface="ＭＳ Ｐゴシック"/>
                <a:cs typeface="ＭＳ Ｐゴシック"/>
              </a:rPr>
              <a:t>Narrow </a:t>
            </a:r>
            <a:r>
              <a:rPr lang="en-US" dirty="0" err="1" smtClean="0">
                <a:ea typeface="ＭＳ Ｐゴシック"/>
                <a:cs typeface="ＭＳ Ｐゴシック"/>
              </a:rPr>
              <a:t>correlator</a:t>
            </a:r>
            <a:r>
              <a:rPr lang="en-US" dirty="0" smtClean="0">
                <a:ea typeface="ＭＳ Ｐゴシック"/>
                <a:cs typeface="ＭＳ Ｐゴシック"/>
              </a:rPr>
              <a:t> spacing (will defer discussion until receiver section)</a:t>
            </a:r>
          </a:p>
          <a:p>
            <a:pPr eaLnBrk="1" hangingPunct="1"/>
            <a:r>
              <a:rPr lang="en-US" dirty="0" smtClean="0">
                <a:ea typeface="ＭＳ Ｐゴシック"/>
                <a:cs typeface="ＭＳ Ｐゴシック"/>
              </a:rPr>
              <a:t>Signal and data processing </a:t>
            </a:r>
          </a:p>
          <a:p>
            <a:pPr lvl="1" eaLnBrk="1" hangingPunct="1"/>
            <a:r>
              <a:rPr lang="en-US" dirty="0" smtClean="0">
                <a:ea typeface="ＭＳ Ｐゴシック"/>
                <a:cs typeface="ＭＳ Ｐゴシック"/>
              </a:rPr>
              <a:t>Smoothing </a:t>
            </a:r>
          </a:p>
          <a:p>
            <a:pPr lvl="1" eaLnBrk="1" hangingPunct="1"/>
            <a:r>
              <a:rPr lang="en-US" dirty="0" smtClean="0">
                <a:ea typeface="ＭＳ Ｐゴシック"/>
                <a:cs typeface="ＭＳ Ｐゴシック"/>
              </a:rPr>
              <a:t>Correlation in time </a:t>
            </a:r>
          </a:p>
          <a:p>
            <a:pPr eaLnBrk="1" hangingPunct="1"/>
            <a:endParaRPr lang="en-US" dirty="0" smtClean="0">
              <a:ea typeface="ＭＳ Ｐゴシック"/>
              <a:cs typeface="ＭＳ Ｐゴシック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2743200"/>
            <a:ext cx="2306638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8325" y="25400"/>
            <a:ext cx="34956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69863" y="644525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400800" y="4648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/>
              <a:t>Choke ring antenna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91200" y="24384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/>
              <a:t>Antenna with ground plane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2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Silly place to put a GPS receiver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8785" b="8785"/>
          <a:stretch>
            <a:fillRect/>
          </a:stretch>
        </p:blipFill>
        <p:spPr>
          <a:xfrm>
            <a:off x="457200" y="14478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69863" y="644525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33400"/>
            <a:ext cx="6477000" cy="54102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524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Data Processing Methods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4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69863" y="644525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1000"/>
            <a:ext cx="647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69863" y="644525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-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Complications – But Interesting for Aero Folks</a:t>
            </a:r>
            <a:endParaRPr lang="en-US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3246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3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28600"/>
            <a:ext cx="6904038" cy="5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6477000" cy="54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1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1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4419600" cy="382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31963"/>
            <a:ext cx="44196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2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Back to Kepler</a:t>
            </a:r>
            <a:r>
              <a:rPr lang="ja-JP" altLang="en-US" smtClean="0">
                <a:latin typeface="Arial"/>
              </a:rPr>
              <a:t>’</a:t>
            </a:r>
            <a:r>
              <a:rPr lang="en-US" smtClean="0"/>
              <a:t>s Laws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1534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smtClean="0"/>
              <a:t>Orbit repeat periods tell you how long a satellite takes to circle the Earth. </a:t>
            </a:r>
            <a:endParaRPr lang="en-US" sz="2800" u="sng" smtClean="0"/>
          </a:p>
          <a:p>
            <a:pPr>
              <a:lnSpc>
                <a:spcPct val="90000"/>
              </a:lnSpc>
            </a:pPr>
            <a:r>
              <a:rPr lang="en-US" sz="2800" smtClean="0"/>
              <a:t>What we really want to know is how the </a:t>
            </a:r>
            <a:r>
              <a:rPr lang="en-US" sz="2800" u="sng" smtClean="0"/>
              <a:t>ground track (or aspect) repeats</a:t>
            </a:r>
            <a:r>
              <a:rPr lang="en-US" sz="2800" smtClean="0"/>
              <a:t>.  Ground tracks are what correspond with the GPS observables.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Do aspect repeat periods give you the same answer as orbit repeat periods? 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96000" y="4114800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050505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7714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Homework 6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53340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Read the header (like you did for homework 5)</a:t>
            </a:r>
          </a:p>
          <a:p>
            <a:r>
              <a:rPr lang="en-US" dirty="0"/>
              <a:t>[fid, </a:t>
            </a:r>
            <a:r>
              <a:rPr lang="en-US" dirty="0" err="1"/>
              <a:t>rec_pos</a:t>
            </a:r>
            <a:r>
              <a:rPr lang="en-US" dirty="0"/>
              <a:t>, </a:t>
            </a:r>
            <a:r>
              <a:rPr lang="en-US" dirty="0" err="1"/>
              <a:t>ObsTypes</a:t>
            </a:r>
            <a:r>
              <a:rPr lang="en-US" dirty="0"/>
              <a:t>] </a:t>
            </a:r>
            <a:r>
              <a:rPr lang="en-US" dirty="0" smtClean="0"/>
              <a:t>= </a:t>
            </a:r>
            <a:r>
              <a:rPr lang="en-US" dirty="0" err="1"/>
              <a:t>read_rinex_header</a:t>
            </a:r>
            <a:r>
              <a:rPr lang="en-US" dirty="0"/>
              <a:t>(</a:t>
            </a:r>
            <a:r>
              <a:rPr lang="en-US" dirty="0" err="1"/>
              <a:t>obs_file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 err="1"/>
              <a:t>datas</a:t>
            </a:r>
            <a:r>
              <a:rPr lang="en-US" dirty="0"/>
              <a:t> = read_rinex_obs3(</a:t>
            </a:r>
            <a:r>
              <a:rPr lang="en-US" dirty="0" err="1"/>
              <a:t>obs_file</a:t>
            </a:r>
            <a:r>
              <a:rPr lang="en-US" dirty="0"/>
              <a:t>);</a:t>
            </a:r>
          </a:p>
          <a:p>
            <a:r>
              <a:rPr lang="en-US" dirty="0" smtClean="0"/>
              <a:t>You can restore this information </a:t>
            </a:r>
            <a:r>
              <a:rPr lang="en-US" dirty="0" err="1" smtClean="0"/>
              <a:t>dcol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datas.col</a:t>
            </a:r>
            <a:r>
              <a:rPr lang="en-US" dirty="0" smtClean="0"/>
              <a:t>; </a:t>
            </a:r>
            <a:r>
              <a:rPr lang="en-US" dirty="0" err="1" smtClean="0"/>
              <a:t>obs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datas.data</a:t>
            </a:r>
            <a:r>
              <a:rPr lang="en-US" dirty="0" smtClean="0"/>
              <a:t>;</a:t>
            </a:r>
          </a:p>
          <a:p>
            <a:r>
              <a:rPr lang="cs-CZ" dirty="0" err="1" smtClean="0"/>
              <a:t>dcol</a:t>
            </a:r>
            <a:r>
              <a:rPr lang="cs-CZ" dirty="0" smtClean="0"/>
              <a:t> </a:t>
            </a:r>
            <a:r>
              <a:rPr lang="cs-CZ" dirty="0"/>
              <a:t>= </a:t>
            </a:r>
          </a:p>
          <a:p>
            <a:endParaRPr lang="cs-CZ" dirty="0"/>
          </a:p>
          <a:p>
            <a:r>
              <a:rPr lang="cs-CZ" dirty="0"/>
              <a:t>    WEEK: 1</a:t>
            </a:r>
          </a:p>
          <a:p>
            <a:r>
              <a:rPr lang="cs-CZ" dirty="0"/>
              <a:t>     TOW: </a:t>
            </a:r>
            <a:r>
              <a:rPr lang="cs-CZ" dirty="0" smtClean="0"/>
              <a:t>2 (</a:t>
            </a:r>
            <a:r>
              <a:rPr lang="cs-CZ" dirty="0" err="1" smtClean="0"/>
              <a:t>time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week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     PRN: 3</a:t>
            </a:r>
          </a:p>
          <a:p>
            <a:r>
              <a:rPr lang="cs-CZ" dirty="0"/>
              <a:t>      L1: 4</a:t>
            </a:r>
          </a:p>
          <a:p>
            <a:r>
              <a:rPr lang="cs-CZ" dirty="0"/>
              <a:t>      L2: 5</a:t>
            </a:r>
          </a:p>
          <a:p>
            <a:r>
              <a:rPr lang="cs-CZ" dirty="0"/>
              <a:t>      C1: 6</a:t>
            </a:r>
          </a:p>
          <a:p>
            <a:r>
              <a:rPr lang="cs-CZ" dirty="0"/>
              <a:t>      P2: 7</a:t>
            </a:r>
          </a:p>
          <a:p>
            <a:r>
              <a:rPr lang="cs-CZ" dirty="0"/>
              <a:t>      S1: 8</a:t>
            </a:r>
          </a:p>
          <a:p>
            <a:r>
              <a:rPr lang="cs-CZ" dirty="0"/>
              <a:t>      S2: 9</a:t>
            </a:r>
          </a:p>
          <a:p>
            <a:endParaRPr lang="cs-CZ" dirty="0"/>
          </a:p>
          <a:p>
            <a:pPr marL="0" indent="0">
              <a:buNone/>
            </a:pPr>
            <a:r>
              <a:rPr lang="cs-CZ" dirty="0" smtClean="0"/>
              <a:t>So </a:t>
            </a:r>
            <a:r>
              <a:rPr lang="cs-CZ" dirty="0" err="1" smtClean="0"/>
              <a:t>if</a:t>
            </a:r>
            <a:r>
              <a:rPr lang="cs-CZ" dirty="0" smtClean="0"/>
              <a:t> </a:t>
            </a:r>
            <a:r>
              <a:rPr lang="cs-CZ" dirty="0" err="1" smtClean="0"/>
              <a:t>you</a:t>
            </a:r>
            <a:r>
              <a:rPr lang="cs-CZ" dirty="0" smtClean="0"/>
              <a:t> </a:t>
            </a:r>
            <a:r>
              <a:rPr lang="cs-CZ" dirty="0" err="1" smtClean="0"/>
              <a:t>want</a:t>
            </a:r>
            <a:r>
              <a:rPr lang="cs-CZ" dirty="0" smtClean="0"/>
              <a:t> TOW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first</a:t>
            </a:r>
            <a:r>
              <a:rPr lang="cs-CZ" dirty="0" smtClean="0"/>
              <a:t> </a:t>
            </a:r>
            <a:r>
              <a:rPr lang="cs-CZ" dirty="0" err="1" smtClean="0"/>
              <a:t>measurement</a:t>
            </a:r>
            <a:r>
              <a:rPr lang="cs-CZ" dirty="0" smtClean="0"/>
              <a:t> in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file</a:t>
            </a:r>
            <a:r>
              <a:rPr lang="cs-CZ" dirty="0" smtClean="0"/>
              <a:t>, </a:t>
            </a:r>
            <a:r>
              <a:rPr lang="cs-CZ" dirty="0" err="1" smtClean="0"/>
              <a:t>that</a:t>
            </a:r>
            <a:r>
              <a:rPr lang="cs-CZ" dirty="0" smtClean="0"/>
              <a:t> </a:t>
            </a:r>
            <a:r>
              <a:rPr lang="cs-CZ" dirty="0" err="1" smtClean="0"/>
              <a:t>would</a:t>
            </a:r>
            <a:r>
              <a:rPr lang="cs-CZ" dirty="0" smtClean="0"/>
              <a:t> </a:t>
            </a:r>
            <a:r>
              <a:rPr lang="cs-CZ" dirty="0" err="1" smtClean="0"/>
              <a:t>be</a:t>
            </a:r>
            <a:r>
              <a:rPr lang="cs-CZ" dirty="0" smtClean="0"/>
              <a:t> </a:t>
            </a:r>
            <a:r>
              <a:rPr lang="cs-CZ" dirty="0" err="1" smtClean="0"/>
              <a:t>obs</a:t>
            </a:r>
            <a:r>
              <a:rPr lang="cs-CZ" dirty="0" smtClean="0"/>
              <a:t>(1,dcol.TOW);</a:t>
            </a:r>
          </a:p>
          <a:p>
            <a:pPr marL="0" indent="0">
              <a:buNone/>
            </a:pPr>
            <a:r>
              <a:rPr lang="cs-CZ" dirty="0" err="1" smtClean="0"/>
              <a:t>If</a:t>
            </a:r>
            <a:r>
              <a:rPr lang="cs-CZ" dirty="0" smtClean="0"/>
              <a:t> </a:t>
            </a:r>
            <a:r>
              <a:rPr lang="cs-CZ" dirty="0" err="1" smtClean="0"/>
              <a:t>you</a:t>
            </a:r>
            <a:r>
              <a:rPr lang="cs-CZ" dirty="0" smtClean="0"/>
              <a:t> </a:t>
            </a:r>
            <a:r>
              <a:rPr lang="cs-CZ" dirty="0" err="1" smtClean="0"/>
              <a:t>want</a:t>
            </a:r>
            <a:r>
              <a:rPr lang="cs-CZ" dirty="0" smtClean="0"/>
              <a:t> S1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first</a:t>
            </a:r>
            <a:r>
              <a:rPr lang="cs-CZ" dirty="0" smtClean="0"/>
              <a:t> epoch, </a:t>
            </a:r>
            <a:r>
              <a:rPr lang="cs-CZ" dirty="0" err="1" smtClean="0"/>
              <a:t>that</a:t>
            </a:r>
            <a:r>
              <a:rPr lang="cs-CZ" dirty="0" smtClean="0"/>
              <a:t> </a:t>
            </a:r>
            <a:r>
              <a:rPr lang="cs-CZ" dirty="0" err="1" smtClean="0"/>
              <a:t>would</a:t>
            </a:r>
            <a:r>
              <a:rPr lang="cs-CZ" dirty="0" smtClean="0"/>
              <a:t> </a:t>
            </a:r>
            <a:r>
              <a:rPr lang="cs-CZ" dirty="0" err="1" smtClean="0"/>
              <a:t>be</a:t>
            </a:r>
            <a:r>
              <a:rPr lang="cs-CZ" dirty="0" smtClean="0"/>
              <a:t> </a:t>
            </a:r>
            <a:r>
              <a:rPr lang="cs-CZ" dirty="0" err="1" smtClean="0"/>
              <a:t>obs</a:t>
            </a:r>
            <a:r>
              <a:rPr lang="cs-CZ" dirty="0" smtClean="0"/>
              <a:t>(1, dcol.S1)</a:t>
            </a:r>
            <a:endParaRPr lang="cs-CZ" dirty="0"/>
          </a:p>
          <a:p>
            <a:endParaRPr lang="cs-CZ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12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10" descr="repeats2(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0"/>
            <a:ext cx="63754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Line 1"/>
          <p:cNvSpPr>
            <a:spLocks noChangeShapeType="1"/>
          </p:cNvSpPr>
          <p:nvPr/>
        </p:nvSpPr>
        <p:spPr bwMode="auto">
          <a:xfrm rot="10800000" flipH="1">
            <a:off x="584200" y="5410200"/>
            <a:ext cx="74930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2414490" y="254000"/>
            <a:ext cx="35307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3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General Problem</a:t>
            </a:r>
            <a:endParaRPr lang="en-US" sz="36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161925"/>
            <a:ext cx="13716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/>
          </p:cNvSpPr>
          <p:nvPr/>
        </p:nvSpPr>
        <p:spPr bwMode="auto">
          <a:xfrm>
            <a:off x="3517900" y="5969000"/>
            <a:ext cx="26447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Surface</a:t>
            </a:r>
          </a:p>
        </p:txBody>
      </p:sp>
      <p:grpSp>
        <p:nvGrpSpPr>
          <p:cNvPr id="2056" name="Group 8"/>
          <p:cNvGrpSpPr>
            <a:grpSpLocks/>
          </p:cNvGrpSpPr>
          <p:nvPr/>
        </p:nvGrpSpPr>
        <p:grpSpPr bwMode="auto">
          <a:xfrm>
            <a:off x="584200" y="4267200"/>
            <a:ext cx="850900" cy="1155700"/>
            <a:chOff x="0" y="0"/>
            <a:chExt cx="536" cy="728"/>
          </a:xfrm>
        </p:grpSpPr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248" y="88"/>
              <a:ext cx="288" cy="6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auto">
            <a:xfrm flipH="1">
              <a:off x="0" y="88"/>
              <a:ext cx="240" cy="6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5" name="Oval 7"/>
            <p:cNvSpPr>
              <a:spLocks/>
            </p:cNvSpPr>
            <p:nvPr/>
          </p:nvSpPr>
          <p:spPr bwMode="auto">
            <a:xfrm>
              <a:off x="56" y="0"/>
              <a:ext cx="368" cy="136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57" name="Rectangle 9"/>
          <p:cNvSpPr>
            <a:spLocks/>
          </p:cNvSpPr>
          <p:nvPr/>
        </p:nvSpPr>
        <p:spPr bwMode="auto">
          <a:xfrm>
            <a:off x="1981200" y="4495800"/>
            <a:ext cx="15763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instrument</a:t>
            </a:r>
          </a:p>
        </p:txBody>
      </p:sp>
      <p:sp>
        <p:nvSpPr>
          <p:cNvPr id="2058" name="Rectangle 10"/>
          <p:cNvSpPr>
            <a:spLocks/>
          </p:cNvSpPr>
          <p:nvPr/>
        </p:nvSpPr>
        <p:spPr bwMode="auto">
          <a:xfrm>
            <a:off x="6654800" y="165100"/>
            <a:ext cx="1892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transmitter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35000" y="1981200"/>
            <a:ext cx="8407400" cy="2768600"/>
          </a:xfrm>
          <a:ln/>
        </p:spPr>
        <p:txBody>
          <a:bodyPr rIns="132080"/>
          <a:lstStyle/>
          <a:p>
            <a:r>
              <a:rPr lang="en-US" sz="1800"/>
              <a:t>Reflector geometry (elevation angle and antenna height) and GPS transmit frequency</a:t>
            </a:r>
          </a:p>
          <a:p>
            <a:r>
              <a:rPr lang="en-US" sz="1800"/>
              <a:t>The reflector characteristics (dielectric constant, smoothness of the surface)</a:t>
            </a:r>
          </a:p>
          <a:p>
            <a:r>
              <a:rPr lang="en-US" sz="1800"/>
              <a:t>The gain pattern of the receiving antenna (s).</a:t>
            </a:r>
          </a:p>
          <a:p>
            <a:r>
              <a:rPr lang="en-US" sz="1800"/>
              <a:t>Number of receivers.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79400"/>
            <a:ext cx="64135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547100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/>
          </p:cNvSpPr>
          <p:nvPr/>
        </p:nvSpPr>
        <p:spPr bwMode="auto">
          <a:xfrm>
            <a:off x="952500" y="4940300"/>
            <a:ext cx="25003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200">
                <a:solidFill>
                  <a:schemeClr val="tx1"/>
                </a:solidFill>
                <a:ea typeface="ＭＳ Ｐゴシック" charset="0"/>
                <a:cs typeface="Arial" charset="0"/>
              </a:rPr>
              <a:t>Change of variable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44500" y="1181100"/>
            <a:ext cx="7772400" cy="3898900"/>
          </a:xfrm>
          <a:ln/>
        </p:spPr>
        <p:txBody>
          <a:bodyPr rIns="132080"/>
          <a:lstStyle/>
          <a:p>
            <a:pPr algn="ctr"/>
            <a:r>
              <a:rPr lang="en-US" dirty="0"/>
              <a:t>How does that extra path length influence the GPS observables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1.  </a:t>
            </a:r>
            <a:r>
              <a:rPr lang="en-US" dirty="0" err="1" smtClean="0"/>
              <a:t>Pseudorange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Signal to Noise Ratio data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 does multipath affect pseudorange measurements?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97624"/>
              </p:ext>
            </p:extLst>
          </p:nvPr>
        </p:nvGraphicFramePr>
        <p:xfrm>
          <a:off x="2438400" y="2590800"/>
          <a:ext cx="485512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36" name="Equation" r:id="rId3" imgW="876300" imgH="368300" progId="Equation.3">
                  <p:embed/>
                </p:oleObj>
              </mc:Choice>
              <mc:Fallback>
                <p:oleObj name="Equation" r:id="rId3" imgW="8763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90800"/>
                        <a:ext cx="4855122" cy="2057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333037"/>
              </p:ext>
            </p:extLst>
          </p:nvPr>
        </p:nvGraphicFramePr>
        <p:xfrm>
          <a:off x="3260155" y="1412875"/>
          <a:ext cx="3453384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37" name="Equation" r:id="rId5" imgW="596900" imgH="165100" progId="Equation.3">
                  <p:embed/>
                </p:oleObj>
              </mc:Choice>
              <mc:Fallback>
                <p:oleObj name="Equation" r:id="rId5" imgW="596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155" y="1412875"/>
                        <a:ext cx="3453384" cy="9493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3352800"/>
            <a:ext cx="76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1276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93700"/>
            <a:ext cx="87757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9400"/>
            <a:ext cx="89916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457200"/>
            <a:ext cx="75565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4572000"/>
            <a:ext cx="511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– taking into account the gain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Line 1"/>
          <p:cNvSpPr>
            <a:spLocks noChangeShapeType="1"/>
          </p:cNvSpPr>
          <p:nvPr/>
        </p:nvSpPr>
        <p:spPr bwMode="auto">
          <a:xfrm rot="10800000" flipH="1">
            <a:off x="584200" y="5776913"/>
            <a:ext cx="74930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609600" y="457200"/>
            <a:ext cx="25556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3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Simple case</a:t>
            </a:r>
            <a:endParaRPr lang="en-US" sz="36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161925"/>
            <a:ext cx="13716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/>
          </p:cNvSpPr>
          <p:nvPr/>
        </p:nvSpPr>
        <p:spPr bwMode="auto">
          <a:xfrm>
            <a:off x="3517900" y="5969000"/>
            <a:ext cx="26447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Surface</a:t>
            </a:r>
          </a:p>
        </p:txBody>
      </p:sp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584200" y="4622800"/>
            <a:ext cx="850900" cy="1155700"/>
            <a:chOff x="0" y="0"/>
            <a:chExt cx="536" cy="728"/>
          </a:xfrm>
        </p:grpSpPr>
        <p:sp>
          <p:nvSpPr>
            <p:cNvPr id="22533" name="Line 5"/>
            <p:cNvSpPr>
              <a:spLocks noChangeShapeType="1"/>
            </p:cNvSpPr>
            <p:nvPr/>
          </p:nvSpPr>
          <p:spPr bwMode="auto">
            <a:xfrm>
              <a:off x="248" y="88"/>
              <a:ext cx="288" cy="6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4" name="Line 6"/>
            <p:cNvSpPr>
              <a:spLocks noChangeShapeType="1"/>
            </p:cNvSpPr>
            <p:nvPr/>
          </p:nvSpPr>
          <p:spPr bwMode="auto">
            <a:xfrm flipH="1">
              <a:off x="0" y="88"/>
              <a:ext cx="240" cy="6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5" name="Oval 7"/>
            <p:cNvSpPr>
              <a:spLocks/>
            </p:cNvSpPr>
            <p:nvPr/>
          </p:nvSpPr>
          <p:spPr bwMode="auto">
            <a:xfrm>
              <a:off x="56" y="0"/>
              <a:ext cx="368" cy="136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37" name="Rectangle 9"/>
          <p:cNvSpPr>
            <a:spLocks/>
          </p:cNvSpPr>
          <p:nvPr/>
        </p:nvSpPr>
        <p:spPr bwMode="auto">
          <a:xfrm>
            <a:off x="0" y="3276600"/>
            <a:ext cx="15763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instrument</a:t>
            </a:r>
          </a:p>
        </p:txBody>
      </p:sp>
      <p:sp>
        <p:nvSpPr>
          <p:cNvPr id="22538" name="Rectangle 10"/>
          <p:cNvSpPr>
            <a:spLocks/>
          </p:cNvSpPr>
          <p:nvPr/>
        </p:nvSpPr>
        <p:spPr bwMode="auto">
          <a:xfrm>
            <a:off x="6654800" y="165100"/>
            <a:ext cx="1892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GPS</a:t>
            </a:r>
          </a:p>
          <a:p>
            <a:pPr marL="39688" algn="ctr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transmitter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rot="10800000" flipH="1">
            <a:off x="2270125" y="1312863"/>
            <a:ext cx="5183188" cy="4460875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250950" y="4797425"/>
            <a:ext cx="1030288" cy="979488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Homework 6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 don’t like that Ben’s code reads the entire file.  It would be better (IMHO) if it read only the number of epochs you requested. I have code that does that – but there is no perfect code (mine likely has other problems).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you want to know the names of the specific epochs in the file, you can use the </a:t>
            </a:r>
            <a:r>
              <a:rPr lang="en-US" dirty="0" err="1" smtClean="0"/>
              <a:t>matlab</a:t>
            </a:r>
            <a:r>
              <a:rPr lang="en-US" dirty="0" smtClean="0"/>
              <a:t> function </a:t>
            </a:r>
            <a:r>
              <a:rPr lang="en-US" i="1" dirty="0" smtClean="0"/>
              <a:t>unique</a:t>
            </a:r>
            <a:r>
              <a:rPr lang="en-US" dirty="0" smtClean="0"/>
              <a:t>.</a:t>
            </a:r>
            <a:endParaRPr lang="en-US" dirty="0"/>
          </a:p>
          <a:p>
            <a:pPr marL="0" indent="0" eaLnBrk="1" hangingPunct="1"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For homework 6, I only want you to use the first time epoch in the file.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7416800" y="6286500"/>
            <a:ext cx="1746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fld id="{36A8AD51-C950-5643-9246-BAEA33C9A673}" type="slidenum">
              <a:rPr lang="en-US" sz="600">
                <a:cs typeface="Arial" charset="0"/>
              </a:rPr>
              <a:pPr algn="ctr"/>
              <a:t>30</a:t>
            </a:fld>
            <a:endParaRPr lang="en-US" sz="600">
              <a:cs typeface="Arial" charset="0"/>
            </a:endParaRP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317500" y="3276600"/>
            <a:ext cx="306388" cy="620713"/>
            <a:chOff x="0" y="0"/>
            <a:chExt cx="193" cy="391"/>
          </a:xfrm>
        </p:grpSpPr>
        <p:sp>
          <p:nvSpPr>
            <p:cNvPr id="23554" name="Line 2"/>
            <p:cNvSpPr>
              <a:spLocks noChangeShapeType="1"/>
            </p:cNvSpPr>
            <p:nvPr/>
          </p:nvSpPr>
          <p:spPr bwMode="auto">
            <a:xfrm>
              <a:off x="88" y="47"/>
              <a:ext cx="105" cy="3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5" name="Line 3"/>
            <p:cNvSpPr>
              <a:spLocks noChangeShapeType="1"/>
            </p:cNvSpPr>
            <p:nvPr/>
          </p:nvSpPr>
          <p:spPr bwMode="auto">
            <a:xfrm flipH="1">
              <a:off x="0" y="47"/>
              <a:ext cx="85" cy="3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56" name="Oval 4"/>
            <p:cNvSpPr>
              <a:spLocks/>
            </p:cNvSpPr>
            <p:nvPr/>
          </p:nvSpPr>
          <p:spPr bwMode="auto">
            <a:xfrm>
              <a:off x="20" y="0"/>
              <a:ext cx="131" cy="73"/>
            </a:xfrm>
            <a:prstGeom prst="ellipse">
              <a:avLst/>
            </a:prstGeom>
            <a:solidFill>
              <a:srgbClr val="1A1A1A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558" name="Line 6"/>
          <p:cNvSpPr>
            <a:spLocks noChangeShapeType="1"/>
          </p:cNvSpPr>
          <p:nvPr/>
        </p:nvSpPr>
        <p:spPr bwMode="auto">
          <a:xfrm rot="10800000" flipH="1">
            <a:off x="1023938" y="1503363"/>
            <a:ext cx="6094412" cy="23399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59" name="Rectangle 7"/>
          <p:cNvSpPr>
            <a:spLocks/>
          </p:cNvSpPr>
          <p:nvPr/>
        </p:nvSpPr>
        <p:spPr bwMode="auto">
          <a:xfrm>
            <a:off x="4318000" y="6261100"/>
            <a:ext cx="2400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reflecting surface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rot="10800000" flipH="1">
            <a:off x="457200" y="915988"/>
            <a:ext cx="6405563" cy="238283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1" name="Rectangle 9"/>
          <p:cNvSpPr>
            <a:spLocks/>
          </p:cNvSpPr>
          <p:nvPr/>
        </p:nvSpPr>
        <p:spPr bwMode="auto">
          <a:xfrm>
            <a:off x="2705100" y="6172200"/>
            <a:ext cx="6426200" cy="444500"/>
          </a:xfrm>
          <a:prstGeom prst="rect">
            <a:avLst/>
          </a:prstGeom>
          <a:solidFill>
            <a:srgbClr val="663900">
              <a:alpha val="69803"/>
            </a:srgbClr>
          </a:solidFill>
          <a:ln w="9525" cap="flat">
            <a:solidFill>
              <a:schemeClr val="tx1">
                <a:alpha val="70193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2" name="Rectangle 10"/>
          <p:cNvSpPr>
            <a:spLocks/>
          </p:cNvSpPr>
          <p:nvPr/>
        </p:nvSpPr>
        <p:spPr bwMode="auto">
          <a:xfrm>
            <a:off x="342900" y="266700"/>
            <a:ext cx="17033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9688"/>
            <a:r>
              <a:rPr lang="en-US" sz="3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Real life</a:t>
            </a:r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42913" y="3376613"/>
            <a:ext cx="601662" cy="49212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2286000" y="3657600"/>
            <a:ext cx="192881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close reflector multipath</a:t>
            </a: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38100" y="3860800"/>
            <a:ext cx="2692400" cy="2768600"/>
          </a:xfrm>
          <a:custGeom>
            <a:avLst/>
            <a:gdLst>
              <a:gd name="T0" fmla="*/ 0 w 21600"/>
              <a:gd name="T1" fmla="*/ 99 h 21600"/>
              <a:gd name="T2" fmla="*/ 1325 w 21600"/>
              <a:gd name="T3" fmla="*/ 198 h 21600"/>
              <a:gd name="T4" fmla="*/ 3362 w 21600"/>
              <a:gd name="T5" fmla="*/ 198 h 21600"/>
              <a:gd name="T6" fmla="*/ 5094 w 21600"/>
              <a:gd name="T7" fmla="*/ 99 h 21600"/>
              <a:gd name="T8" fmla="*/ 7234 w 21600"/>
              <a:gd name="T9" fmla="*/ 0 h 21600"/>
              <a:gd name="T10" fmla="*/ 8151 w 21600"/>
              <a:gd name="T11" fmla="*/ 0 h 21600"/>
              <a:gd name="T12" fmla="*/ 8762 w 21600"/>
              <a:gd name="T13" fmla="*/ 495 h 21600"/>
              <a:gd name="T14" fmla="*/ 9781 w 21600"/>
              <a:gd name="T15" fmla="*/ 1288 h 21600"/>
              <a:gd name="T16" fmla="*/ 10189 w 21600"/>
              <a:gd name="T17" fmla="*/ 2576 h 21600"/>
              <a:gd name="T18" fmla="*/ 11208 w 21600"/>
              <a:gd name="T19" fmla="*/ 4558 h 21600"/>
              <a:gd name="T20" fmla="*/ 12226 w 21600"/>
              <a:gd name="T21" fmla="*/ 5945 h 21600"/>
              <a:gd name="T22" fmla="*/ 12838 w 21600"/>
              <a:gd name="T23" fmla="*/ 8125 h 21600"/>
              <a:gd name="T24" fmla="*/ 13958 w 21600"/>
              <a:gd name="T25" fmla="*/ 10007 h 21600"/>
              <a:gd name="T26" fmla="*/ 14468 w 21600"/>
              <a:gd name="T27" fmla="*/ 11791 h 21600"/>
              <a:gd name="T28" fmla="*/ 15385 w 21600"/>
              <a:gd name="T29" fmla="*/ 13772 h 21600"/>
              <a:gd name="T30" fmla="*/ 17830 w 21600"/>
              <a:gd name="T31" fmla="*/ 16448 h 21600"/>
              <a:gd name="T32" fmla="*/ 18645 w 21600"/>
              <a:gd name="T33" fmla="*/ 17240 h 21600"/>
              <a:gd name="T34" fmla="*/ 20275 w 21600"/>
              <a:gd name="T35" fmla="*/ 17538 h 21600"/>
              <a:gd name="T36" fmla="*/ 21091 w 21600"/>
              <a:gd name="T37" fmla="*/ 18033 h 21600"/>
              <a:gd name="T38" fmla="*/ 21498 w 21600"/>
              <a:gd name="T39" fmla="*/ 18528 h 21600"/>
              <a:gd name="T40" fmla="*/ 21600 w 21600"/>
              <a:gd name="T41" fmla="*/ 19321 h 21600"/>
              <a:gd name="T42" fmla="*/ 21600 w 21600"/>
              <a:gd name="T43" fmla="*/ 21006 h 21600"/>
              <a:gd name="T44" fmla="*/ 21498 w 21600"/>
              <a:gd name="T45" fmla="*/ 21600 h 21600"/>
              <a:gd name="T46" fmla="*/ 102 w 21600"/>
              <a:gd name="T47" fmla="*/ 21501 h 21600"/>
              <a:gd name="T48" fmla="*/ 0 w 21600"/>
              <a:gd name="T49" fmla="*/ 99 h 21600"/>
              <a:gd name="T50" fmla="*/ 0 w 21600"/>
              <a:gd name="T51" fmla="*/ 9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600" h="21600">
                <a:moveTo>
                  <a:pt x="0" y="99"/>
                </a:moveTo>
                <a:lnTo>
                  <a:pt x="1325" y="198"/>
                </a:lnTo>
                <a:lnTo>
                  <a:pt x="3362" y="198"/>
                </a:lnTo>
                <a:cubicBezTo>
                  <a:pt x="3362" y="198"/>
                  <a:pt x="4713" y="119"/>
                  <a:pt x="5094" y="99"/>
                </a:cubicBezTo>
                <a:cubicBezTo>
                  <a:pt x="5565" y="75"/>
                  <a:pt x="7234" y="0"/>
                  <a:pt x="7234" y="0"/>
                </a:cubicBezTo>
                <a:lnTo>
                  <a:pt x="8151" y="0"/>
                </a:lnTo>
                <a:lnTo>
                  <a:pt x="8762" y="495"/>
                </a:lnTo>
                <a:lnTo>
                  <a:pt x="9781" y="1288"/>
                </a:lnTo>
                <a:lnTo>
                  <a:pt x="10189" y="2576"/>
                </a:lnTo>
                <a:lnTo>
                  <a:pt x="11208" y="4558"/>
                </a:lnTo>
                <a:lnTo>
                  <a:pt x="12226" y="5945"/>
                </a:lnTo>
                <a:lnTo>
                  <a:pt x="12838" y="8125"/>
                </a:lnTo>
                <a:lnTo>
                  <a:pt x="13958" y="10007"/>
                </a:lnTo>
                <a:lnTo>
                  <a:pt x="14468" y="11791"/>
                </a:lnTo>
                <a:lnTo>
                  <a:pt x="15385" y="13772"/>
                </a:lnTo>
                <a:lnTo>
                  <a:pt x="17830" y="16448"/>
                </a:lnTo>
                <a:lnTo>
                  <a:pt x="18645" y="17240"/>
                </a:lnTo>
                <a:lnTo>
                  <a:pt x="20275" y="17538"/>
                </a:lnTo>
                <a:lnTo>
                  <a:pt x="21091" y="18033"/>
                </a:lnTo>
                <a:lnTo>
                  <a:pt x="21498" y="18528"/>
                </a:lnTo>
                <a:lnTo>
                  <a:pt x="21600" y="19321"/>
                </a:lnTo>
                <a:lnTo>
                  <a:pt x="21600" y="21006"/>
                </a:lnTo>
                <a:lnTo>
                  <a:pt x="21498" y="21600"/>
                </a:lnTo>
                <a:lnTo>
                  <a:pt x="102" y="21501"/>
                </a:lnTo>
                <a:lnTo>
                  <a:pt x="0" y="99"/>
                </a:lnTo>
                <a:close/>
                <a:moveTo>
                  <a:pt x="0" y="99"/>
                </a:moveTo>
              </a:path>
            </a:pathLst>
          </a:custGeom>
          <a:solidFill>
            <a:srgbClr val="660066"/>
          </a:solidFill>
          <a:ln w="9525" cap="flat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0" y="3886200"/>
            <a:ext cx="2692400" cy="276860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0 h 21600"/>
              <a:gd name="T10" fmla="*/ 2147483647 w 21600"/>
              <a:gd name="T11" fmla="*/ 0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0 w 21600"/>
              <a:gd name="T49" fmla="*/ 2147483647 h 21600"/>
              <a:gd name="T50" fmla="*/ 0 w 21600"/>
              <a:gd name="T51" fmla="*/ 2147483647 h 216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1600" h="21600">
                <a:moveTo>
                  <a:pt x="0" y="99"/>
                </a:moveTo>
                <a:lnTo>
                  <a:pt x="1325" y="198"/>
                </a:lnTo>
                <a:lnTo>
                  <a:pt x="3362" y="198"/>
                </a:lnTo>
                <a:cubicBezTo>
                  <a:pt x="3362" y="198"/>
                  <a:pt x="4713" y="119"/>
                  <a:pt x="5094" y="99"/>
                </a:cubicBezTo>
                <a:cubicBezTo>
                  <a:pt x="5565" y="75"/>
                  <a:pt x="7234" y="0"/>
                  <a:pt x="7234" y="0"/>
                </a:cubicBezTo>
                <a:lnTo>
                  <a:pt x="8151" y="0"/>
                </a:lnTo>
                <a:lnTo>
                  <a:pt x="8762" y="495"/>
                </a:lnTo>
                <a:lnTo>
                  <a:pt x="9781" y="1288"/>
                </a:lnTo>
                <a:lnTo>
                  <a:pt x="10189" y="2576"/>
                </a:lnTo>
                <a:lnTo>
                  <a:pt x="11208" y="4558"/>
                </a:lnTo>
                <a:lnTo>
                  <a:pt x="12226" y="5945"/>
                </a:lnTo>
                <a:lnTo>
                  <a:pt x="12838" y="8125"/>
                </a:lnTo>
                <a:lnTo>
                  <a:pt x="13958" y="10007"/>
                </a:lnTo>
                <a:lnTo>
                  <a:pt x="14468" y="11791"/>
                </a:lnTo>
                <a:lnTo>
                  <a:pt x="15385" y="13772"/>
                </a:lnTo>
                <a:lnTo>
                  <a:pt x="17830" y="16448"/>
                </a:lnTo>
                <a:lnTo>
                  <a:pt x="18645" y="17240"/>
                </a:lnTo>
                <a:lnTo>
                  <a:pt x="20275" y="17538"/>
                </a:lnTo>
                <a:lnTo>
                  <a:pt x="21091" y="18033"/>
                </a:lnTo>
                <a:lnTo>
                  <a:pt x="21498" y="18528"/>
                </a:lnTo>
                <a:lnTo>
                  <a:pt x="21600" y="19321"/>
                </a:lnTo>
                <a:lnTo>
                  <a:pt x="21600" y="21006"/>
                </a:lnTo>
                <a:lnTo>
                  <a:pt x="21498" y="21600"/>
                </a:lnTo>
                <a:lnTo>
                  <a:pt x="102" y="21501"/>
                </a:lnTo>
                <a:lnTo>
                  <a:pt x="0" y="99"/>
                </a:lnTo>
                <a:close/>
                <a:moveTo>
                  <a:pt x="0" y="99"/>
                </a:moveTo>
              </a:path>
            </a:pathLst>
          </a:custGeom>
          <a:solidFill>
            <a:srgbClr val="9966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2705100" y="6172200"/>
            <a:ext cx="6413500" cy="444500"/>
          </a:xfrm>
          <a:prstGeom prst="rect">
            <a:avLst/>
          </a:prstGeom>
          <a:solidFill>
            <a:srgbClr val="663900">
              <a:alpha val="70195"/>
            </a:srgbClr>
          </a:solidFill>
          <a:ln w="9525">
            <a:solidFill>
              <a:schemeClr val="tx1">
                <a:alpha val="70195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17500"/>
            <a:ext cx="9118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28100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38100"/>
            <a:ext cx="9144000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93726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1460500" y="1371600"/>
            <a:ext cx="76835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/>
            <a:r>
              <a:rPr lang="en-US" sz="2400">
                <a:solidFill>
                  <a:schemeClr val="tx1"/>
                </a:solidFill>
                <a:ea typeface="ＭＳ Ｐゴシック" charset="0"/>
                <a:cs typeface="Arial" charset="0"/>
              </a:rPr>
              <a:t>Standard Deviation of L1 Pseudorange Error</a:t>
            </a:r>
          </a:p>
        </p:txBody>
      </p:sp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ni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00"/>
            <a:ext cx="6368092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190500"/>
            <a:ext cx="4757737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39713"/>
            <a:ext cx="37211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505200"/>
            <a:ext cx="4152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00" name="Rectangle 4"/>
          <p:cNvSpPr>
            <a:spLocks/>
          </p:cNvSpPr>
          <p:nvPr/>
        </p:nvSpPr>
        <p:spPr bwMode="auto">
          <a:xfrm>
            <a:off x="5257800" y="4572000"/>
            <a:ext cx="3505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Good agreement with in situ sampling of the vegetation.</a:t>
            </a:r>
          </a:p>
        </p:txBody>
      </p:sp>
      <p:sp>
        <p:nvSpPr>
          <p:cNvPr id="29701" name="Rectangle 5"/>
          <p:cNvSpPr>
            <a:spLocks/>
          </p:cNvSpPr>
          <p:nvPr/>
        </p:nvSpPr>
        <p:spPr bwMode="auto">
          <a:xfrm>
            <a:off x="5943600" y="3733800"/>
            <a:ext cx="1979769" cy="24622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6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GPS </a:t>
            </a:r>
            <a:r>
              <a:rPr lang="en-US" sz="1600" dirty="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Reflection Ratio</a:t>
            </a:r>
            <a:endParaRPr lang="en-US" sz="1600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nice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199"/>
            <a:ext cx="6172200" cy="53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nice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199"/>
            <a:ext cx="6172200" cy="53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2" name="Picture 1" descr="nice-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"/>
            <a:ext cx="6096000" cy="53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405688" y="6261100"/>
            <a:ext cx="198437" cy="177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4F23E62-D246-8042-B33D-9F631ADD19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914400" y="609600"/>
            <a:ext cx="7346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the simplified GPS </a:t>
            </a:r>
            <a:r>
              <a:rPr lang="en-US" sz="2400" dirty="0" err="1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</a:t>
            </a:r>
            <a:r>
              <a:rPr lang="en-US" sz="2400" dirty="0" err="1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seudorange</a:t>
            </a:r>
            <a:r>
              <a:rPr lang="en-US" sz="2400" dirty="0" smtClean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observable equation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5181600" y="1879600"/>
            <a:ext cx="12858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ionosphere</a:t>
            </a: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4267200" y="3276600"/>
            <a:ext cx="13747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troposphere</a:t>
            </a:r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3581400" y="2159000"/>
            <a:ext cx="801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sat clk</a:t>
            </a:r>
          </a:p>
        </p:txBody>
      </p:sp>
      <p:sp>
        <p:nvSpPr>
          <p:cNvPr id="10" name="Rectangle 7"/>
          <p:cNvSpPr>
            <a:spLocks/>
          </p:cNvSpPr>
          <p:nvPr/>
        </p:nvSpPr>
        <p:spPr bwMode="auto">
          <a:xfrm>
            <a:off x="2501900" y="3276600"/>
            <a:ext cx="8778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rec. clk</a:t>
            </a: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1536700" y="2159000"/>
            <a:ext cx="11842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geo range</a:t>
            </a:r>
          </a:p>
        </p:txBody>
      </p:sp>
      <p:sp>
        <p:nvSpPr>
          <p:cNvPr id="12" name="Rectangle 9"/>
          <p:cNvSpPr>
            <a:spLocks/>
          </p:cNvSpPr>
          <p:nvPr/>
        </p:nvSpPr>
        <p:spPr bwMode="auto">
          <a:xfrm>
            <a:off x="6540500" y="3276600"/>
            <a:ext cx="10810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multipath</a:t>
            </a:r>
          </a:p>
        </p:txBody>
      </p:sp>
      <p:sp>
        <p:nvSpPr>
          <p:cNvPr id="13" name="Rectangle 10"/>
          <p:cNvSpPr>
            <a:spLocks/>
          </p:cNvSpPr>
          <p:nvPr/>
        </p:nvSpPr>
        <p:spPr bwMode="auto">
          <a:xfrm>
            <a:off x="7467600" y="2159000"/>
            <a:ext cx="7000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noise</a:t>
            </a:r>
          </a:p>
        </p:txBody>
      </p: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749300" y="6032500"/>
            <a:ext cx="406400" cy="723900"/>
            <a:chOff x="0" y="0"/>
            <a:chExt cx="256" cy="456"/>
          </a:xfrm>
        </p:grpSpPr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118" y="55"/>
              <a:ext cx="138" cy="40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H="1">
              <a:off x="0" y="55"/>
              <a:ext cx="114" cy="39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26" y="0"/>
              <a:ext cx="176" cy="85"/>
            </a:xfrm>
            <a:prstGeom prst="ellipse">
              <a:avLst/>
            </a:prstGeom>
            <a:solidFill>
              <a:srgbClr val="1A1A1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28575" y="1905000"/>
            <a:ext cx="21006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600" dirty="0"/>
              <a:t>Observable </a:t>
            </a:r>
            <a:r>
              <a:rPr lang="en-US" sz="1600" dirty="0" smtClean="0"/>
              <a:t>P1 or C1</a:t>
            </a:r>
            <a:endParaRPr lang="en-US" sz="1600" dirty="0"/>
          </a:p>
        </p:txBody>
      </p:sp>
      <p:sp>
        <p:nvSpPr>
          <p:cNvPr id="23" name="Rectangle 4"/>
          <p:cNvSpPr>
            <a:spLocks/>
          </p:cNvSpPr>
          <p:nvPr/>
        </p:nvSpPr>
        <p:spPr bwMode="auto">
          <a:xfrm>
            <a:off x="6934200" y="1752600"/>
            <a:ext cx="8876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dirty="0" smtClean="0">
                <a:ea typeface="ＭＳ Ｐゴシック" charset="0"/>
                <a:cs typeface="ＭＳ Ｐゴシック" charset="0"/>
              </a:rPr>
              <a:t>relativity</a:t>
            </a:r>
            <a:endParaRPr lang="en-US" sz="1800" dirty="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/>
          </p:cNvSpPr>
          <p:nvPr/>
        </p:nvSpPr>
        <p:spPr bwMode="auto">
          <a:xfrm>
            <a:off x="838200" y="5981700"/>
            <a:ext cx="803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Many network operators provide the average of these values each day. Opportunity for easy remote sensing.</a:t>
            </a:r>
          </a:p>
        </p:txBody>
      </p:sp>
      <p:pic>
        <p:nvPicPr>
          <p:cNvPr id="3" name="Picture 2" descr="nice-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5943600" cy="5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44500" y="1181100"/>
            <a:ext cx="7772400" cy="3898900"/>
          </a:xfrm>
          <a:ln/>
        </p:spPr>
        <p:txBody>
          <a:bodyPr rIns="132080"/>
          <a:lstStyle/>
          <a:p>
            <a:pPr algn="ctr"/>
            <a:r>
              <a:rPr lang="en-US" dirty="0"/>
              <a:t>How does that extra path length influence the GPS observables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1.  </a:t>
            </a:r>
            <a:r>
              <a:rPr lang="en-US" dirty="0" err="1" smtClean="0"/>
              <a:t>Pseudorange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en-US" dirty="0" smtClean="0">
                <a:solidFill>
                  <a:srgbClr val="FF0000"/>
                </a:solidFill>
              </a:rPr>
              <a:t>Signal to Noise Ratio data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5" descr="angels_glitter_graphics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62000"/>
            <a:ext cx="220503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ev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2254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2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0" y="381000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should signal </a:t>
            </a:r>
            <a:r>
              <a:rPr lang="en-US" dirty="0"/>
              <a:t>s</a:t>
            </a:r>
            <a:r>
              <a:rPr lang="en-US" dirty="0" smtClean="0"/>
              <a:t>trength </a:t>
            </a:r>
            <a:r>
              <a:rPr lang="en-US" dirty="0"/>
              <a:t>d</a:t>
            </a:r>
            <a:r>
              <a:rPr lang="en-US" dirty="0" smtClean="0"/>
              <a:t>ata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2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613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622800"/>
            <a:ext cx="48196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692150"/>
            <a:ext cx="5245100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2882900" y="342900"/>
            <a:ext cx="3992563" cy="622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3600">
                <a:solidFill>
                  <a:schemeClr val="tx1"/>
                </a:solidFill>
                <a:ea typeface="ＭＳ Ｐゴシック" charset="0"/>
                <a:cs typeface="Arial" charset="0"/>
              </a:rPr>
              <a:t>the reflected signal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-203200"/>
            <a:ext cx="48196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0"/>
            <a:ext cx="19050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55675"/>
            <a:ext cx="8086725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689100" y="850900"/>
            <a:ext cx="1182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SNR Data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6565900" y="850900"/>
            <a:ext cx="1463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Periodogram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0" y="3048000"/>
            <a:ext cx="9144000" cy="172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194300"/>
            <a:ext cx="89408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3" y="1622425"/>
            <a:ext cx="914241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88392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534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 for Multipath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causes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multipath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? </a:t>
            </a: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How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can you avoid it?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does multipath affect GPS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pseudorange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measurements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SNR data?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Can multipath be useful?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12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ience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3399"/>
            <a:ext cx="6477000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6863"/>
            <a:ext cx="4954588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24200"/>
            <a:ext cx="4127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/>
          </p:cNvSpPr>
          <p:nvPr/>
        </p:nvSpPr>
        <p:spPr bwMode="auto">
          <a:xfrm>
            <a:off x="5273675" y="685800"/>
            <a:ext cx="3860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2800">
                <a:solidFill>
                  <a:srgbClr val="000000"/>
                </a:solidFill>
                <a:ea typeface="ＭＳ Ｐゴシック" charset="0"/>
                <a:cs typeface="Arial" charset="0"/>
              </a:rPr>
              <a:t>Peterson (Kachemak) Bay, Alaska</a:t>
            </a:r>
          </a:p>
        </p:txBody>
      </p:sp>
      <p:sp>
        <p:nvSpPr>
          <p:cNvPr id="14340" name="Rectangle 4"/>
          <p:cNvSpPr>
            <a:spLocks/>
          </p:cNvSpPr>
          <p:nvPr/>
        </p:nvSpPr>
        <p:spPr bwMode="auto">
          <a:xfrm>
            <a:off x="1384300" y="4622800"/>
            <a:ext cx="2667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 algn="ctr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GPS site installed to measure crustal deformation</a:t>
            </a:r>
          </a:p>
        </p:txBody>
      </p:sp>
      <p:sp>
        <p:nvSpPr>
          <p:cNvPr id="14341" name="Rectangle 5"/>
          <p:cNvSpPr>
            <a:spLocks/>
          </p:cNvSpPr>
          <p:nvPr/>
        </p:nvSpPr>
        <p:spPr bwMode="auto">
          <a:xfrm>
            <a:off x="203200" y="6451600"/>
            <a:ext cx="5022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Arial" charset="0"/>
              </a:rPr>
              <a:t>Larson et al., The Accidental Tide Gauge, IEEE GRSL, online.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"/>
            <a:ext cx="7391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62" name="Rectangle 2"/>
          <p:cNvSpPr>
            <a:spLocks/>
          </p:cNvSpPr>
          <p:nvPr/>
        </p:nvSpPr>
        <p:spPr bwMode="auto">
          <a:xfrm>
            <a:off x="457200" y="6324600"/>
            <a:ext cx="24495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solidFill>
                  <a:srgbClr val="000000"/>
                </a:solidFill>
                <a:ea typeface="ＭＳ Ｐゴシック" charset="0"/>
                <a:cs typeface="Arial" charset="0"/>
              </a:rPr>
              <a:t>Photo courtesy of Clara Chew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4927600" y="6311900"/>
            <a:ext cx="4064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40" bIns="0"/>
          <a:lstStyle/>
          <a:p>
            <a:pPr marL="39688"/>
            <a:r>
              <a:rPr lang="en-US" sz="1800">
                <a:solidFill>
                  <a:schemeClr val="tx1"/>
                </a:solidFill>
                <a:ea typeface="ＭＳ Ｐゴシック" charset="0"/>
                <a:cs typeface="Arial" charset="0"/>
              </a:rPr>
              <a:t>Very big tides-7 meters!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-16510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37338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96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/>
          <p:cNvSpPr>
            <a:spLocks/>
          </p:cNvSpPr>
          <p:nvPr/>
        </p:nvSpPr>
        <p:spPr bwMode="auto">
          <a:xfrm>
            <a:off x="1066800" y="609600"/>
            <a:ext cx="69659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Simple model (assumes horizontal planar reflector)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3797300" y="1155700"/>
            <a:ext cx="4470400" cy="127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4673600" y="1917700"/>
            <a:ext cx="4470400" cy="127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5029200" y="1612900"/>
            <a:ext cx="32702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SNR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= </a:t>
            </a: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A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cos(2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π </a:t>
            </a:r>
            <a:r>
              <a:rPr lang="en-US" sz="25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f 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sin</a:t>
            </a:r>
            <a:r>
              <a:rPr lang="en-US" sz="25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θ +φ</a:t>
            </a:r>
            <a:r>
              <a:rPr lang="en-US" sz="25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)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6032500" y="2222500"/>
            <a:ext cx="10318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i="1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f </a:t>
            </a:r>
            <a:r>
              <a:rPr lang="en-US" sz="24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=</a:t>
            </a:r>
            <a:r>
              <a:rPr lang="en-US" sz="3600" baseline="630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  <a:r>
              <a:rPr lang="en-US" sz="3600" i="1" baseline="63000">
                <a:solidFill>
                  <a:schemeClr val="tx1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H </a:t>
            </a:r>
            <a:r>
              <a:rPr lang="en-US" sz="2400">
                <a:solidFill>
                  <a:schemeClr val="tx1"/>
                </a:solidFill>
                <a:latin typeface="Symbol" charset="0"/>
                <a:ea typeface="ＭＳ Ｐゴシック" charset="0"/>
                <a:cs typeface="Symbol" charset="0"/>
                <a:sym typeface="Symbol" charset="0"/>
              </a:rPr>
              <a:t>λ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rot="10800000" flipH="1">
            <a:off x="6669088" y="2344738"/>
            <a:ext cx="328612" cy="350837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8" name="Rectangle 10"/>
          <p:cNvSpPr>
            <a:spLocks/>
          </p:cNvSpPr>
          <p:nvPr/>
        </p:nvSpPr>
        <p:spPr bwMode="auto">
          <a:xfrm>
            <a:off x="3009900" y="3213100"/>
            <a:ext cx="3079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Arial Italic" charset="0"/>
                <a:ea typeface="ＭＳ Ｐゴシック" charset="0"/>
                <a:cs typeface="Arial Italic" charset="0"/>
                <a:sym typeface="Arial Italic" charset="0"/>
              </a:rPr>
              <a:t>H</a:t>
            </a:r>
          </a:p>
        </p:txBody>
      </p:sp>
      <p:sp>
        <p:nvSpPr>
          <p:cNvPr id="17419" name="Rectangle 11"/>
          <p:cNvSpPr>
            <a:spLocks/>
          </p:cNvSpPr>
          <p:nvPr/>
        </p:nvSpPr>
        <p:spPr bwMode="auto">
          <a:xfrm>
            <a:off x="927100" y="558800"/>
            <a:ext cx="7442200" cy="6604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20" name="Rectangle 12"/>
          <p:cNvSpPr>
            <a:spLocks/>
          </p:cNvSpPr>
          <p:nvPr/>
        </p:nvSpPr>
        <p:spPr bwMode="auto">
          <a:xfrm>
            <a:off x="558800" y="698500"/>
            <a:ext cx="46116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For SNR (and carrier phase) data</a:t>
            </a:r>
          </a:p>
        </p:txBody>
      </p:sp>
      <p:sp>
        <p:nvSpPr>
          <p:cNvPr id="17421" name="Rectangle 13"/>
          <p:cNvSpPr>
            <a:spLocks/>
          </p:cNvSpPr>
          <p:nvPr/>
        </p:nvSpPr>
        <p:spPr bwMode="auto">
          <a:xfrm>
            <a:off x="7546975" y="1638300"/>
            <a:ext cx="190500" cy="419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8454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990600" y="304800"/>
            <a:ext cx="74041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2679700" y="152400"/>
            <a:ext cx="4492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100" tIns="38100" rIns="38100" bIns="3810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a typeface="ＭＳ Ｐゴシック" charset="0"/>
                <a:cs typeface="Arial" charset="0"/>
              </a:rPr>
              <a:t>What do the SNR data look like?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773113"/>
            <a:ext cx="791210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736600"/>
            <a:ext cx="86614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Multipath</a:t>
            </a:r>
          </a:p>
        </p:txBody>
      </p:sp>
      <p:pic>
        <p:nvPicPr>
          <p:cNvPr id="64514" name="Picture 9" descr="mpcarto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0175" y="1752600"/>
            <a:ext cx="39338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4622800" cy="4373563"/>
          </a:xfrm>
        </p:spPr>
        <p:txBody>
          <a:bodyPr rtlCol="0">
            <a:normAutofit fontScale="85000" lnSpcReduction="20000"/>
          </a:bodyPr>
          <a:lstStyle/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Definition: A signal that arrives at the antenna by an indirect path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.</a:t>
            </a:r>
          </a:p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Multipath is always delayed relative to the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direct signal.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>
                <a:ea typeface="ＭＳ Ｐゴシック" charset="0"/>
                <a:cs typeface="ＭＳ Ｐゴシック" charset="0"/>
              </a:rPr>
              <a:t>Diffuse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multipath results from rough surface reflections – causes noise</a:t>
            </a:r>
          </a:p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>
                <a:ea typeface="ＭＳ Ｐゴシック" charset="0"/>
                <a:cs typeface="ＭＳ Ｐゴシック" charset="0"/>
              </a:rPr>
              <a:t>Specular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multipath results from smooth surfaces – causes oscillations in pseudorange, phase, SNR data</a:t>
            </a:r>
          </a:p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dirty="0" smtClean="0">
                <a:ea typeface="ＭＳ Ｐゴシック" charset="0"/>
                <a:cs typeface="ＭＳ Ｐゴシック" charset="0"/>
              </a:rPr>
              <a:t>We will focus entirely on specular multipath here.</a:t>
            </a:r>
          </a:p>
          <a:p>
            <a:pPr marL="381000" indent="-381000" eaLnBrk="1" fontAlgn="auto" hangingPunct="1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>
              <a:ea typeface="ＭＳ Ｐゴシック" charset="0"/>
              <a:cs typeface="ＭＳ Ｐゴシック" charset="0"/>
            </a:endParaRPr>
          </a:p>
          <a:p>
            <a:pPr marL="381000" indent="-3810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381000" indent="-381000"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381000" indent="-381000">
              <a:defRPr/>
            </a:pPr>
            <a:r>
              <a:rPr lang="en-US" b="1" dirty="0"/>
              <a:t>Specular reflection</a:t>
            </a:r>
            <a:r>
              <a:rPr lang="en-US" dirty="0"/>
              <a:t> is </a:t>
            </a:r>
            <a:r>
              <a:rPr lang="en-US" dirty="0" smtClean="0"/>
              <a:t>the mirror-like reflection of light (or other waves) from a surface, in which light from a incoming direction (a ray) is reflected into a single outgoing direction Discovered in first century AD!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00"/>
            <a:ext cx="4500336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Let’s talk a little more about this picture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64514" name="Picture 9" descr="mpcarto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143000"/>
            <a:ext cx="39338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5605463" y="6553200"/>
            <a:ext cx="3538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/>
              <a:t>K. Larson and P. Axelrad, University of Colorado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8404225" y="6199188"/>
            <a:ext cx="436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fld id="{E55CFEF6-FE14-4453-94A3-EA76F2CB91C9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ASEN 5090 Axelrad and Larson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7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Presentation5.pptx</Template>
  <TotalTime>2429</TotalTime>
  <Words>1173</Words>
  <Application>Microsoft Macintosh PowerPoint</Application>
  <PresentationFormat>On-screen Show (4:3)</PresentationFormat>
  <Paragraphs>216</Paragraphs>
  <Slides>55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Presentation5</vt:lpstr>
      <vt:lpstr>Equation</vt:lpstr>
      <vt:lpstr>MULTIPATH</vt:lpstr>
      <vt:lpstr>Homework 6</vt:lpstr>
      <vt:lpstr>Homework 6</vt:lpstr>
      <vt:lpstr>PowerPoint Presentation</vt:lpstr>
      <vt:lpstr>Outline for Multipath</vt:lpstr>
      <vt:lpstr>Multipath</vt:lpstr>
      <vt:lpstr>Let’s talk a little more about this picture</vt:lpstr>
      <vt:lpstr>PowerPoint Presentation</vt:lpstr>
      <vt:lpstr>PowerPoint Presentation</vt:lpstr>
      <vt:lpstr>So if you want to get rid of multipath – what do you do?</vt:lpstr>
      <vt:lpstr>Avoiding and reducing multipath</vt:lpstr>
      <vt:lpstr>Silly place to put a GPS receiver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that extra path length influence the GPS observables? 1.  Pseudorange 2. Signal to Noise Ratio data </vt:lpstr>
      <vt:lpstr>How does multipath affect pseudorange measurements?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that extra path length influence the GPS observables? 1.  Pseudorange 2. Signal to Noise Ratio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P. Axelrad</dc:creator>
  <cp:keywords/>
  <dc:description/>
  <cp:lastModifiedBy>Kristine Larson</cp:lastModifiedBy>
  <cp:revision>280</cp:revision>
  <dcterms:created xsi:type="dcterms:W3CDTF">2010-10-12T21:13:14Z</dcterms:created>
  <dcterms:modified xsi:type="dcterms:W3CDTF">2013-10-09T14:30:49Z</dcterms:modified>
  <cp:category/>
</cp:coreProperties>
</file>